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0" r:id="rId6"/>
    <p:sldId id="281" r:id="rId7"/>
    <p:sldId id="827" r:id="rId8"/>
    <p:sldId id="290" r:id="rId9"/>
    <p:sldId id="282" r:id="rId10"/>
    <p:sldId id="828" r:id="rId11"/>
    <p:sldId id="829" r:id="rId12"/>
    <p:sldId id="830" r:id="rId13"/>
    <p:sldId id="832" r:id="rId14"/>
    <p:sldId id="258" r:id="rId15"/>
    <p:sldId id="261" r:id="rId16"/>
    <p:sldId id="264" r:id="rId17"/>
    <p:sldId id="831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732"/>
    <a:srgbClr val="282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40B7D1-3C61-4293-A0FD-CCB51577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F9DB67C-FCD5-41F7-B67B-075ED5A8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72F6CE-10C8-4FBF-B5D7-D808B8E0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92DEB7-7AC2-416A-83CD-7A07B81A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4AE492-0369-47A5-990F-622BF5D2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81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5F3FFD-0F62-4108-A709-B75E25E0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CDE0491-1940-4A48-90DB-079589E3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84357E-E3C5-467C-B202-DA03D130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89BE43-D9CA-4E70-8DBF-44500D96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61506B-4F17-4A8E-A279-FF6781F8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59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8252F0-5C06-49F5-9AF5-EE8FB04B2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C3C0B1-00A5-43A5-BAE5-955B39483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170202-6684-4E88-BC2C-F3FD9937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42AE2C-B9ED-4063-904D-61E1D04A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75822D-F11A-4F52-BAF0-37F3023E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753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501341"/>
            <a:ext cx="12192000" cy="384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99069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762511-055F-49CD-95EB-BF14E59E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6F7638-78C3-4366-89B3-1E3AF7D4B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4584EE-9C4D-4AA4-8F59-606A5787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8ACFE1-484C-4D74-8BBA-77C77F7F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CD1B48-C00B-4CBA-8804-71916DDA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32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9F2DC-1632-4188-BE13-33BC204E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F1B6FD-DCB5-4DB9-B797-B421E773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57445E-563A-4937-929F-0AFEAE01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BA5348-1D59-481A-B4DC-86976DCE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4C3C5B-08CD-46A9-9A9A-D429148E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20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62EBDC-8BD7-4A29-8DF3-0D5D0058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BB19EA-EBF4-431C-A140-3FB2E72F9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1F0B53-389B-414C-A96E-2B3A6D65F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2DCC9C-B7CC-4151-949F-80727BC3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B619BF6-1ABF-413D-AF68-B5BAC0CD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A1F6223-1976-43A3-B24D-904607A1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5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400A12-CD02-4491-A54F-5F85831F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072558-DA71-4875-B8DA-EAB8753FB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BD20D5B-E8CB-491B-9B6C-F68A4311D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F6FBC67-1CB1-4759-A532-206B289E0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95888BB-CA3D-4502-AACC-A1965A197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A9BAA37-ADD1-4686-A323-24125D8F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A45097C-4F0D-408C-92A6-1F8457A4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28DDE01-AAF2-428B-9077-03E4AB5D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12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5739A6-ADD0-4128-AF7C-48C50AC34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3D34EB8-280E-4607-86AF-2DED7F69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996D895-5F25-4C01-AB85-41F3BFAB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2510F7-0B69-4288-818B-256F4A99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73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FAF682B-DD5C-4F8F-BCF0-2ECC1A63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2713FD9-6D57-4791-BDAA-76937006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DBB69B6-60DB-4567-9122-2203A059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02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809745-98C3-433C-BC6D-B3B15BAA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5ABB0-DC14-4827-8EE3-BB70C45A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B33530-5B19-4261-9B74-FE5173B93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38ACBB-1135-4240-BFEF-A584C2CD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08021A0-5845-463D-B83F-10649216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FB06CD-1D5F-4F65-A7D5-B500BC7D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52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E24A33-A9B0-4C23-B57B-6ABFAACF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B85F2A4-BC4B-4FAA-8CE0-251071410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4660F53-BEAC-4225-BB8F-C56DB5A20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F4A957-78C9-495A-9777-55078F95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981E06E-FF19-4757-A13B-3E98A586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690F1E-139B-4F90-8DD7-1016F0C2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03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C0160D-2988-495A-B89D-148D3538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53FBEF-8EC6-4898-ABFD-00E25CBE2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2AD69C-0CB9-4F09-8A92-7DF4CE02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FF4C6-B201-40B5-941A-4406F1166561}" type="datetimeFigureOut">
              <a:rPr lang="tr-TR" smtClean="0"/>
              <a:t>17.01.2021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C5A5B2-D93A-441D-AB8A-FB45E3667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F4970E-5C58-4D2C-8683-10479F846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F3DA8-3BB7-4B26-9F4C-DDD815CB04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9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52800E2-1174-46FE-98F5-D2E6744F03E6}"/>
              </a:ext>
            </a:extLst>
          </p:cNvPr>
          <p:cNvSpPr/>
          <p:nvPr/>
        </p:nvSpPr>
        <p:spPr>
          <a:xfrm>
            <a:off x="0" y="203558"/>
            <a:ext cx="12192000" cy="1656184"/>
          </a:xfrm>
          <a:prstGeom prst="rect">
            <a:avLst/>
          </a:prstGeom>
          <a:gradFill>
            <a:gsLst>
              <a:gs pos="0">
                <a:srgbClr val="282F39"/>
              </a:gs>
              <a:gs pos="91000">
                <a:srgbClr val="FF5050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altLang="ko-KR" sz="6600" dirty="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Deep Learning</a:t>
            </a:r>
          </a:p>
        </p:txBody>
      </p:sp>
      <p:pic>
        <p:nvPicPr>
          <p:cNvPr id="4" name="Resim 3" descr="ok içeren bir resim&#10;&#10;Açıklama otomatik olarak oluşturuldu">
            <a:extLst>
              <a:ext uri="{FF2B5EF4-FFF2-40B4-BE49-F238E27FC236}">
                <a16:creationId xmlns:a16="http://schemas.microsoft.com/office/drawing/2014/main" id="{83B35EF7-4620-44B6-832F-5ED5B286F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0" y="4190255"/>
            <a:ext cx="3028012" cy="2618758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C35ACA46-CA10-4C6D-A59B-54086469D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0" y="2156000"/>
            <a:ext cx="2459976" cy="1535025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67CF116-AEE4-4B76-B404-8333188AB7C3}"/>
              </a:ext>
            </a:extLst>
          </p:cNvPr>
          <p:cNvSpPr/>
          <p:nvPr/>
        </p:nvSpPr>
        <p:spPr>
          <a:xfrm>
            <a:off x="2672526" y="2023714"/>
            <a:ext cx="9029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Makine Öğrenmesi; </a:t>
            </a:r>
            <a:r>
              <a:rPr lang="tr-TR" sz="2400" dirty="0"/>
              <a:t>bir makinenin sert kodlanmış kurallar yerine büyük veri setlerini kullanmayı öğrenmesini ifade eder.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9C76871-0124-4D32-8959-674482A3ED70}"/>
              </a:ext>
            </a:extLst>
          </p:cNvPr>
          <p:cNvSpPr/>
          <p:nvPr/>
        </p:nvSpPr>
        <p:spPr>
          <a:xfrm>
            <a:off x="2524836" y="2759830"/>
            <a:ext cx="966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Derin Öğrenme; </a:t>
            </a:r>
            <a:r>
              <a:rPr lang="tr-TR" sz="2400" dirty="0"/>
              <a:t>bir makine öğrenme yöntemidir. Verilen bir veri kümesi ile çıktıları tahmin edecek yapay zekayı eğitmemize olanak sağlar. Yapay zekayı eğitmek için hem denetimli hem de denetimsiz öğrenme kullanılabilir.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B268059-7A87-4ACC-AF01-73BC8D392413}"/>
              </a:ext>
            </a:extLst>
          </p:cNvPr>
          <p:cNvSpPr/>
          <p:nvPr/>
        </p:nvSpPr>
        <p:spPr>
          <a:xfrm>
            <a:off x="2142699" y="4075207"/>
            <a:ext cx="10049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Denetimli derin beslemeli çok katmanlı </a:t>
            </a:r>
            <a:r>
              <a:rPr lang="tr-TR" sz="2400" dirty="0" err="1"/>
              <a:t>perceptronlar</a:t>
            </a:r>
            <a:r>
              <a:rPr lang="tr-TR" sz="2400" dirty="0"/>
              <a:t> için ilk genel, öğrenme algoritması </a:t>
            </a:r>
            <a:r>
              <a:rPr lang="tr-TR" sz="2400" dirty="0" err="1"/>
              <a:t>Ivakhnenko</a:t>
            </a:r>
            <a:r>
              <a:rPr lang="tr-TR" sz="2400" dirty="0"/>
              <a:t> ve Lapa tarafından 1965 yılında yayınlanmıştır.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B4A19498-8F36-40E6-9CDB-E71317C47204}"/>
              </a:ext>
            </a:extLst>
          </p:cNvPr>
          <p:cNvSpPr/>
          <p:nvPr/>
        </p:nvSpPr>
        <p:spPr>
          <a:xfrm>
            <a:off x="3028012" y="5021252"/>
            <a:ext cx="9163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Geri yayılım algoritmaları önceki yıllarda ortaya atılmış olsa da ilk başarılı derin sinir ağı uygulamasını </a:t>
            </a:r>
            <a:r>
              <a:rPr lang="tr-TR" sz="2400" dirty="0" err="1"/>
              <a:t>Yann</a:t>
            </a:r>
            <a:r>
              <a:rPr lang="tr-TR" sz="2400" dirty="0"/>
              <a:t> </a:t>
            </a:r>
            <a:r>
              <a:rPr lang="tr-TR" sz="2400" dirty="0" err="1"/>
              <a:t>LeCun</a:t>
            </a:r>
            <a:r>
              <a:rPr lang="tr-TR" sz="2400" dirty="0"/>
              <a:t> ve arkadaşları posta kutusu yazıları üzerinde geliştirmişlerdir YSA bağlamında ilk kez "Derin Öğrenme" (deep learning) ifadesi 2000 yılında </a:t>
            </a:r>
            <a:r>
              <a:rPr lang="tr-TR" sz="2400" dirty="0" err="1"/>
              <a:t>Igor</a:t>
            </a:r>
            <a:r>
              <a:rPr lang="tr-TR" sz="2400" dirty="0"/>
              <a:t> </a:t>
            </a:r>
            <a:r>
              <a:rPr lang="tr-TR" sz="2400" dirty="0" err="1"/>
              <a:t>Aizenberg</a:t>
            </a:r>
            <a:r>
              <a:rPr lang="tr-TR" sz="2400" dirty="0"/>
              <a:t> ve arkadaşları tarafından tanıtılmıştır </a:t>
            </a:r>
          </a:p>
        </p:txBody>
      </p:sp>
    </p:spTree>
    <p:extLst>
      <p:ext uri="{BB962C8B-B14F-4D97-AF65-F5344CB8AC3E}">
        <p14:creationId xmlns:p14="http://schemas.microsoft.com/office/powerpoint/2010/main" val="141783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D6FFB8C-43C0-4CD4-A3D5-2AAA84890533}"/>
              </a:ext>
            </a:extLst>
          </p:cNvPr>
          <p:cNvSpPr/>
          <p:nvPr/>
        </p:nvSpPr>
        <p:spPr>
          <a:xfrm rot="10649400">
            <a:off x="5855586" y="1617771"/>
            <a:ext cx="330200" cy="957586"/>
          </a:xfrm>
          <a:prstGeom prst="triangle">
            <a:avLst>
              <a:gd name="adj" fmla="val 705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8D32251-7912-4CDD-9259-D8AEDE66BEFC}"/>
              </a:ext>
            </a:extLst>
          </p:cNvPr>
          <p:cNvSpPr/>
          <p:nvPr/>
        </p:nvSpPr>
        <p:spPr>
          <a:xfrm rot="5247443">
            <a:off x="3609161" y="3920952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04DF71-1CBC-47AE-B330-1440CF7E44DE}"/>
              </a:ext>
            </a:extLst>
          </p:cNvPr>
          <p:cNvSpPr/>
          <p:nvPr/>
        </p:nvSpPr>
        <p:spPr>
          <a:xfrm>
            <a:off x="4264912" y="2647863"/>
            <a:ext cx="3416300" cy="3416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21C87F-D089-4900-9B9E-D7920FDFDCAE}"/>
              </a:ext>
            </a:extLst>
          </p:cNvPr>
          <p:cNvSpPr/>
          <p:nvPr/>
        </p:nvSpPr>
        <p:spPr>
          <a:xfrm>
            <a:off x="795452" y="3759151"/>
            <a:ext cx="2686050" cy="125538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53DB4E-EEF6-4BF5-AB65-BF3F01695DC5}"/>
              </a:ext>
            </a:extLst>
          </p:cNvPr>
          <p:cNvSpPr/>
          <p:nvPr/>
        </p:nvSpPr>
        <p:spPr>
          <a:xfrm>
            <a:off x="4582412" y="2971105"/>
            <a:ext cx="2781300" cy="278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F7D4B2-5C42-4B8D-9B44-D6FFCE779411}"/>
              </a:ext>
            </a:extLst>
          </p:cNvPr>
          <p:cNvSpPr/>
          <p:nvPr/>
        </p:nvSpPr>
        <p:spPr>
          <a:xfrm>
            <a:off x="4606445" y="392280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A9A457-8529-486D-B09C-806683258232}"/>
              </a:ext>
            </a:extLst>
          </p:cNvPr>
          <p:cNvSpPr/>
          <p:nvPr/>
        </p:nvSpPr>
        <p:spPr>
          <a:xfrm>
            <a:off x="8655122" y="3743109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B0BC29-3C86-436A-BA37-871EAACC46D1}"/>
              </a:ext>
            </a:extLst>
          </p:cNvPr>
          <p:cNvSpPr txBox="1"/>
          <p:nvPr/>
        </p:nvSpPr>
        <p:spPr>
          <a:xfrm>
            <a:off x="1297992" y="4063677"/>
            <a:ext cx="206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chemeClr val="bg1"/>
                </a:solidFill>
              </a:rPr>
              <a:t>PyTorch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8DCDA7-1221-4F37-B307-D66695EC57DF}"/>
              </a:ext>
            </a:extLst>
          </p:cNvPr>
          <p:cNvSpPr txBox="1"/>
          <p:nvPr/>
        </p:nvSpPr>
        <p:spPr>
          <a:xfrm>
            <a:off x="4753088" y="679550"/>
            <a:ext cx="233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chemeClr val="bg1"/>
                </a:solidFill>
              </a:rPr>
              <a:t>TensorFlow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D56978-6706-4B76-ADC3-CCB84BA10F0C}"/>
              </a:ext>
            </a:extLst>
          </p:cNvPr>
          <p:cNvSpPr txBox="1"/>
          <p:nvPr/>
        </p:nvSpPr>
        <p:spPr>
          <a:xfrm>
            <a:off x="8983693" y="4078152"/>
            <a:ext cx="206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chemeClr val="bg1"/>
                </a:solidFill>
              </a:rPr>
              <a:t>Keras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74D588-B338-4998-ACA4-3B9ADC3419E4}"/>
              </a:ext>
            </a:extLst>
          </p:cNvPr>
          <p:cNvSpPr txBox="1"/>
          <p:nvPr/>
        </p:nvSpPr>
        <p:spPr>
          <a:xfrm>
            <a:off x="4455412" y="3974607"/>
            <a:ext cx="2932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3200" b="1" dirty="0">
                <a:solidFill>
                  <a:srgbClr val="FF0000"/>
                </a:solidFill>
              </a:rPr>
              <a:t>Google </a:t>
            </a:r>
            <a:r>
              <a:rPr lang="tr-TR" sz="3200" b="1" dirty="0" err="1">
                <a:solidFill>
                  <a:srgbClr val="FF0000"/>
                </a:solidFill>
              </a:rPr>
              <a:t>Colab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74679F57-1F08-46E3-B260-02B357B1EF27}"/>
              </a:ext>
            </a:extLst>
          </p:cNvPr>
          <p:cNvSpPr/>
          <p:nvPr/>
        </p:nvSpPr>
        <p:spPr>
          <a:xfrm rot="16200000">
            <a:off x="8079026" y="3921445"/>
            <a:ext cx="330200" cy="898190"/>
          </a:xfrm>
          <a:prstGeom prst="triangle">
            <a:avLst>
              <a:gd name="adj" fmla="val 705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50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5864B2D-9FF4-4D35-807F-FD08A871F381}"/>
              </a:ext>
            </a:extLst>
          </p:cNvPr>
          <p:cNvSpPr/>
          <p:nvPr/>
        </p:nvSpPr>
        <p:spPr>
          <a:xfrm>
            <a:off x="0" y="261003"/>
            <a:ext cx="12192000" cy="1656184"/>
          </a:xfrm>
          <a:prstGeom prst="rect">
            <a:avLst/>
          </a:prstGeom>
          <a:gradFill>
            <a:gsLst>
              <a:gs pos="0">
                <a:srgbClr val="282F39"/>
              </a:gs>
              <a:gs pos="91000">
                <a:srgbClr val="FF5050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6600" b="1" dirty="0" err="1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TensorFlow</a:t>
            </a:r>
            <a:endParaRPr lang="tr-TR" sz="6600" b="1" dirty="0"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CE68CC8-04E2-4A14-990C-0434A6F4B676}"/>
              </a:ext>
            </a:extLst>
          </p:cNvPr>
          <p:cNvSpPr txBox="1"/>
          <p:nvPr/>
        </p:nvSpPr>
        <p:spPr>
          <a:xfrm>
            <a:off x="4676931" y="2239166"/>
            <a:ext cx="7348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>
                <a:solidFill>
                  <a:schemeClr val="bg1"/>
                </a:solidFill>
              </a:rPr>
              <a:t>TensorFlow</a:t>
            </a:r>
            <a:r>
              <a:rPr lang="tr-TR" sz="4000" dirty="0">
                <a:solidFill>
                  <a:schemeClr val="bg1"/>
                </a:solidFill>
              </a:rPr>
              <a:t>, makine öğrenimi için kullanılan ücretsiz ve açık kaynaklı bir yazılım kitaplığıdır. Çeşitli görevlerde kullanılabilir, ancak derin sinir ağlarının eğitimi ve çıkarımına özel bir odaklanır.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F8E468-A970-408C-A581-E756B3AF3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1" y="2111633"/>
            <a:ext cx="5382437" cy="44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5EB42FE-F093-492A-8D88-0DEB88BF5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3" y="2456798"/>
            <a:ext cx="5580743" cy="3487446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FAB80AE-1E00-494A-87BD-781EACE28DE7}"/>
              </a:ext>
            </a:extLst>
          </p:cNvPr>
          <p:cNvSpPr/>
          <p:nvPr/>
        </p:nvSpPr>
        <p:spPr>
          <a:xfrm>
            <a:off x="0" y="275993"/>
            <a:ext cx="12192000" cy="1656184"/>
          </a:xfrm>
          <a:prstGeom prst="rect">
            <a:avLst/>
          </a:prstGeom>
          <a:gradFill>
            <a:gsLst>
              <a:gs pos="0">
                <a:srgbClr val="282F39"/>
              </a:gs>
              <a:gs pos="91000">
                <a:srgbClr val="FF5050"/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7200" b="1" dirty="0" err="1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Keras</a:t>
            </a:r>
            <a:endParaRPr lang="tr-TR" sz="4000" b="1" dirty="0"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FE729FC-8C15-41C1-B26E-B3F49C65F193}"/>
              </a:ext>
            </a:extLst>
          </p:cNvPr>
          <p:cNvSpPr/>
          <p:nvPr/>
        </p:nvSpPr>
        <p:spPr>
          <a:xfrm>
            <a:off x="6275426" y="2515170"/>
            <a:ext cx="55807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 err="1">
                <a:solidFill>
                  <a:schemeClr val="bg1"/>
                </a:solidFill>
              </a:rPr>
              <a:t>Keras</a:t>
            </a:r>
            <a:r>
              <a:rPr lang="tr-TR" sz="4000" dirty="0">
                <a:solidFill>
                  <a:schemeClr val="bg1"/>
                </a:solidFill>
              </a:rPr>
              <a:t>, yapay sinir ağları için bir </a:t>
            </a:r>
            <a:r>
              <a:rPr lang="tr-TR" sz="4000" dirty="0" err="1">
                <a:solidFill>
                  <a:schemeClr val="bg1"/>
                </a:solidFill>
              </a:rPr>
              <a:t>Python</a:t>
            </a:r>
            <a:r>
              <a:rPr lang="tr-TR" sz="4000" dirty="0">
                <a:solidFill>
                  <a:schemeClr val="bg1"/>
                </a:solidFill>
              </a:rPr>
              <a:t> arabirimi sağlayan açık kaynaklı bir yazılım kitaplığıdır. </a:t>
            </a:r>
            <a:r>
              <a:rPr lang="tr-TR" sz="4000" dirty="0" err="1">
                <a:solidFill>
                  <a:schemeClr val="bg1"/>
                </a:solidFill>
              </a:rPr>
              <a:t>Keras</a:t>
            </a:r>
            <a:r>
              <a:rPr lang="tr-TR" sz="4000" dirty="0">
                <a:solidFill>
                  <a:schemeClr val="bg1"/>
                </a:solidFill>
              </a:rPr>
              <a:t>, </a:t>
            </a:r>
            <a:r>
              <a:rPr lang="tr-TR" sz="4000" dirty="0" err="1">
                <a:solidFill>
                  <a:schemeClr val="bg1"/>
                </a:solidFill>
              </a:rPr>
              <a:t>TensorFlow</a:t>
            </a:r>
            <a:r>
              <a:rPr lang="tr-TR" sz="4000" dirty="0">
                <a:solidFill>
                  <a:schemeClr val="bg1"/>
                </a:solidFill>
              </a:rPr>
              <a:t> kitaplığı için bir arabirim görevi görür </a:t>
            </a:r>
          </a:p>
        </p:txBody>
      </p:sp>
    </p:spTree>
    <p:extLst>
      <p:ext uri="{BB962C8B-B14F-4D97-AF65-F5344CB8AC3E}">
        <p14:creationId xmlns:p14="http://schemas.microsoft.com/office/powerpoint/2010/main" val="395426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6E761BF-E9FD-4A4F-AFF6-D1AE4B71D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3161" cy="280316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19698B2A-A54B-4E56-B30A-7EEAF8D9B6E2}"/>
              </a:ext>
            </a:extLst>
          </p:cNvPr>
          <p:cNvSpPr/>
          <p:nvPr/>
        </p:nvSpPr>
        <p:spPr>
          <a:xfrm>
            <a:off x="641500" y="2674708"/>
            <a:ext cx="1520160" cy="584775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tr-TR" sz="3200" b="1" dirty="0" err="1">
                <a:solidFill>
                  <a:schemeClr val="bg1"/>
                </a:solidFill>
                <a:effectLst>
                  <a:glow rad="101600">
                    <a:srgbClr val="F05732">
                      <a:alpha val="60000"/>
                    </a:srgbClr>
                  </a:glow>
                </a:effectLst>
              </a:rPr>
              <a:t>PyTorch</a:t>
            </a:r>
            <a:endParaRPr lang="tr-TR" sz="3200" b="1" dirty="0">
              <a:solidFill>
                <a:schemeClr val="bg1"/>
              </a:solidFill>
              <a:effectLst>
                <a:glow rad="101600">
                  <a:srgbClr val="F05732">
                    <a:alpha val="60000"/>
                  </a:srgbClr>
                </a:glow>
              </a:effectLst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BFBDFF5-E9F6-4E27-80F4-405C6130483B}"/>
              </a:ext>
            </a:extLst>
          </p:cNvPr>
          <p:cNvSpPr/>
          <p:nvPr/>
        </p:nvSpPr>
        <p:spPr>
          <a:xfrm>
            <a:off x="3237874" y="324362"/>
            <a:ext cx="8954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chemeClr val="bg1"/>
                </a:solidFill>
              </a:rPr>
              <a:t>PyTorch</a:t>
            </a:r>
            <a:r>
              <a:rPr lang="tr-TR" sz="3200" dirty="0">
                <a:solidFill>
                  <a:schemeClr val="bg1"/>
                </a:solidFill>
              </a:rPr>
              <a:t>, </a:t>
            </a:r>
            <a:r>
              <a:rPr lang="tr-TR" sz="3200" dirty="0" err="1">
                <a:solidFill>
                  <a:schemeClr val="bg1"/>
                </a:solidFill>
              </a:rPr>
              <a:t>Torch</a:t>
            </a:r>
            <a:r>
              <a:rPr lang="tr-TR" sz="3200" dirty="0">
                <a:solidFill>
                  <a:schemeClr val="bg1"/>
                </a:solidFill>
              </a:rPr>
              <a:t> kitaplığına dayalı açık kaynaklı bir makine öğrenimi kitaplığıdır.</a:t>
            </a:r>
            <a:r>
              <a:rPr lang="tr-TR" sz="3200" dirty="0"/>
              <a:t>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4A22853-8BEA-4626-808B-99726B74CD5A}"/>
              </a:ext>
            </a:extLst>
          </p:cNvPr>
          <p:cNvSpPr/>
          <p:nvPr/>
        </p:nvSpPr>
        <p:spPr>
          <a:xfrm>
            <a:off x="3237873" y="1725942"/>
            <a:ext cx="8747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Bilgisayar görüşü ve doğal dil işleme gibi uygulamalar için kullanılır.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7B43AFA-2746-4348-9895-F187EF6C6106}"/>
              </a:ext>
            </a:extLst>
          </p:cNvPr>
          <p:cNvSpPr/>
          <p:nvPr/>
        </p:nvSpPr>
        <p:spPr>
          <a:xfrm>
            <a:off x="3237873" y="2967095"/>
            <a:ext cx="8954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GPU (Graphics </a:t>
            </a:r>
            <a:r>
              <a:rPr lang="tr-TR" sz="3200" dirty="0" err="1">
                <a:solidFill>
                  <a:schemeClr val="bg1"/>
                </a:solidFill>
              </a:rPr>
              <a:t>processing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unit</a:t>
            </a:r>
            <a:r>
              <a:rPr lang="tr-TR" sz="3200" dirty="0">
                <a:solidFill>
                  <a:schemeClr val="bg1"/>
                </a:solidFill>
              </a:rPr>
              <a:t>) aracılığıyla güçlü hızlandırma ile </a:t>
            </a:r>
            <a:r>
              <a:rPr lang="tr-TR" sz="3200" dirty="0" err="1">
                <a:solidFill>
                  <a:schemeClr val="bg1"/>
                </a:solidFill>
              </a:rPr>
              <a:t>Tensor</a:t>
            </a:r>
            <a:r>
              <a:rPr lang="tr-TR" sz="3200" dirty="0">
                <a:solidFill>
                  <a:schemeClr val="bg1"/>
                </a:solidFill>
              </a:rPr>
              <a:t> hesaplama (</a:t>
            </a:r>
            <a:r>
              <a:rPr lang="tr-TR" sz="3200" dirty="0" err="1">
                <a:solidFill>
                  <a:schemeClr val="bg1"/>
                </a:solidFill>
              </a:rPr>
              <a:t>NumPy</a:t>
            </a:r>
            <a:r>
              <a:rPr lang="tr-TR" sz="3200" dirty="0">
                <a:solidFill>
                  <a:schemeClr val="bg1"/>
                </a:solidFill>
              </a:rPr>
              <a:t> gibi).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21EE435-DEA1-4D5E-99C9-E3FB6ED89F25}"/>
              </a:ext>
            </a:extLst>
          </p:cNvPr>
          <p:cNvSpPr/>
          <p:nvPr/>
        </p:nvSpPr>
        <p:spPr>
          <a:xfrm>
            <a:off x="3237873" y="4368675"/>
            <a:ext cx="8954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Teyp tabanlı otomatik farklılaştırma sistemi üzerine inşa edilmiş derin sinir ağlarıdır.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F4B970-9A1E-4D00-9952-45571C6A457D}"/>
              </a:ext>
            </a:extLst>
          </p:cNvPr>
          <p:cNvSpPr/>
          <p:nvPr/>
        </p:nvSpPr>
        <p:spPr>
          <a:xfrm>
            <a:off x="2774254" y="405903"/>
            <a:ext cx="463619" cy="457068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A044EA-3427-4A94-8780-F8BCED69B9CC}"/>
              </a:ext>
            </a:extLst>
          </p:cNvPr>
          <p:cNvSpPr/>
          <p:nvPr/>
        </p:nvSpPr>
        <p:spPr>
          <a:xfrm>
            <a:off x="2774253" y="1807483"/>
            <a:ext cx="463619" cy="457068"/>
          </a:xfrm>
          <a:prstGeom prst="ellipse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E72E6B-9BD9-4901-A2C8-ADECF2530B31}"/>
              </a:ext>
            </a:extLst>
          </p:cNvPr>
          <p:cNvSpPr/>
          <p:nvPr/>
        </p:nvSpPr>
        <p:spPr>
          <a:xfrm>
            <a:off x="2774252" y="3027161"/>
            <a:ext cx="463619" cy="457068"/>
          </a:xfrm>
          <a:prstGeom prst="ellipse">
            <a:avLst/>
          </a:prstGeom>
          <a:solidFill>
            <a:srgbClr val="7030A0"/>
          </a:solidFill>
          <a:ln w="63500">
            <a:solidFill>
              <a:srgbClr val="FF0000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2F51F9-3DAD-40F4-A7B4-460FB1DBB930}"/>
              </a:ext>
            </a:extLst>
          </p:cNvPr>
          <p:cNvSpPr/>
          <p:nvPr/>
        </p:nvSpPr>
        <p:spPr>
          <a:xfrm>
            <a:off x="2774252" y="4364916"/>
            <a:ext cx="463619" cy="457068"/>
          </a:xfrm>
          <a:prstGeom prst="ellipse">
            <a:avLst/>
          </a:prstGeom>
          <a:solidFill>
            <a:srgbClr val="00B050"/>
          </a:solidFill>
          <a:ln w="63500">
            <a:solidFill>
              <a:srgbClr val="FF0000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9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34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tr-TR" altLang="ko-KR" sz="5400" dirty="0">
                <a:solidFill>
                  <a:schemeClr val="bg1"/>
                </a:solidFill>
              </a:rPr>
              <a:t>Deep Learning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altLang="ko-KR" sz="2400" dirty="0">
                <a:solidFill>
                  <a:schemeClr val="bg1"/>
                </a:solidFill>
              </a:rPr>
              <a:t>Derin Öğrenme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215501"/>
              </p:ext>
            </p:extLst>
          </p:nvPr>
        </p:nvGraphicFramePr>
        <p:xfrm>
          <a:off x="362262" y="1773000"/>
          <a:ext cx="11467476" cy="4152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1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9E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r-TR" altLang="ko-KR" sz="1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MLP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1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RNN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19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CNN</a:t>
                      </a:r>
                      <a:endParaRPr lang="ko-KR" altLang="en-US" sz="19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4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Veri</a:t>
                      </a:r>
                      <a:endParaRPr lang="ko-KR" altLang="en-US" sz="2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9E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Tablo 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Karışık (Ses, Resim…)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06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Resim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4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16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Tekrarlı Bağlantılar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9E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Hayır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Evet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Hayır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4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16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Parametre Paylaşımı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9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Hayır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Evet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Evet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4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16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Mekânsal İlişki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9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Hayır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Hayır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Evet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4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16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Kaybolan &amp; Patlayan </a:t>
                      </a:r>
                      <a:r>
                        <a:rPr lang="tr-TR" altLang="ko-KR" sz="1600" b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Gradyan</a:t>
                      </a:r>
                      <a:endParaRPr lang="tr-TR" altLang="ko-KR" sz="16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9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Evet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Evet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60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ko-KR" sz="2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Evet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4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76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müzik, piyano içeren bir resim&#10;&#10;Açıklama otomatik olarak oluşturuldu">
            <a:extLst>
              <a:ext uri="{FF2B5EF4-FFF2-40B4-BE49-F238E27FC236}">
                <a16:creationId xmlns:a16="http://schemas.microsoft.com/office/drawing/2014/main" id="{B3840194-86A7-4D0B-8519-03818DF60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0"/>
            <a:ext cx="11137692" cy="272820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E08D250-70FF-496C-B25F-C03C01FD0949}"/>
              </a:ext>
            </a:extLst>
          </p:cNvPr>
          <p:cNvSpPr txBox="1"/>
          <p:nvPr/>
        </p:nvSpPr>
        <p:spPr>
          <a:xfrm>
            <a:off x="1436558" y="2548327"/>
            <a:ext cx="9553730" cy="23234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tr-TR" sz="6600" b="1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Evrişimli Sinir ağı (CNN)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7ED979D-B531-4B68-8F60-E658F6012953}"/>
              </a:ext>
            </a:extLst>
          </p:cNvPr>
          <p:cNvSpPr/>
          <p:nvPr/>
        </p:nvSpPr>
        <p:spPr>
          <a:xfrm>
            <a:off x="2228539" y="3221851"/>
            <a:ext cx="9858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Evrişimli sinir ağları. Küçük bir Bilgisayar Bilimlerinin serpiştirildiği biyoloji ve matematiğin garip bir birleşimi gibi görünüyor, ancak bu ağlar bilgisayar vizyonu(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alanında en etkili yeniliklerden birkaçıydı.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847F8C4-6F0C-48B3-ADB3-4AB0B38B5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0" y="3391652"/>
            <a:ext cx="1480151" cy="148015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1FEE480-EE33-4FD6-8650-A14DC824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4676803"/>
            <a:ext cx="2428407" cy="2428407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B9345D9F-899C-4418-AAD3-F8D0CE7EBD80}"/>
              </a:ext>
            </a:extLst>
          </p:cNvPr>
          <p:cNvSpPr/>
          <p:nvPr/>
        </p:nvSpPr>
        <p:spPr>
          <a:xfrm>
            <a:off x="2333470" y="5290841"/>
            <a:ext cx="9858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Bilgisayarın yapmasını istediğimiz şey,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 tüm görüntüleri birbirinden ayırabilmek ve bir köpeği bir köpek yapan ya da bir kediyi kedi yapan benzersiz özellikleri bulmaktır.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411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5D6FFB8C-43C0-4CD4-A3D5-2AAA84890533}"/>
              </a:ext>
            </a:extLst>
          </p:cNvPr>
          <p:cNvSpPr/>
          <p:nvPr/>
        </p:nvSpPr>
        <p:spPr>
          <a:xfrm rot="14360267">
            <a:off x="8038227" y="1920977"/>
            <a:ext cx="330200" cy="957586"/>
          </a:xfrm>
          <a:prstGeom prst="triangle">
            <a:avLst>
              <a:gd name="adj" fmla="val 70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72E3224A-48F0-4040-8D92-2C7BE95BB758}"/>
              </a:ext>
            </a:extLst>
          </p:cNvPr>
          <p:cNvSpPr/>
          <p:nvPr/>
        </p:nvSpPr>
        <p:spPr>
          <a:xfrm rot="3964757">
            <a:off x="3884499" y="4511238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8D32251-7912-4CDD-9259-D8AEDE66BEFC}"/>
              </a:ext>
            </a:extLst>
          </p:cNvPr>
          <p:cNvSpPr/>
          <p:nvPr/>
        </p:nvSpPr>
        <p:spPr>
          <a:xfrm rot="5247443">
            <a:off x="3636849" y="3158689"/>
            <a:ext cx="330200" cy="870123"/>
          </a:xfrm>
          <a:prstGeom prst="triangle">
            <a:avLst>
              <a:gd name="adj" fmla="val 705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D5BBCC8-5D0D-4FD7-A9A5-E5EDAAF07937}"/>
              </a:ext>
            </a:extLst>
          </p:cNvPr>
          <p:cNvSpPr/>
          <p:nvPr/>
        </p:nvSpPr>
        <p:spPr>
          <a:xfrm rot="6556496">
            <a:off x="3873786" y="1826955"/>
            <a:ext cx="330200" cy="856983"/>
          </a:xfrm>
          <a:prstGeom prst="triangle">
            <a:avLst>
              <a:gd name="adj" fmla="val 705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04DF71-1CBC-47AE-B330-1440CF7E44DE}"/>
              </a:ext>
            </a:extLst>
          </p:cNvPr>
          <p:cNvSpPr/>
          <p:nvPr/>
        </p:nvSpPr>
        <p:spPr>
          <a:xfrm>
            <a:off x="4292600" y="1900388"/>
            <a:ext cx="3416300" cy="34163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21C87F-D089-4900-9B9E-D7920FDFDCAE}"/>
              </a:ext>
            </a:extLst>
          </p:cNvPr>
          <p:cNvSpPr/>
          <p:nvPr/>
        </p:nvSpPr>
        <p:spPr>
          <a:xfrm>
            <a:off x="823140" y="2996888"/>
            <a:ext cx="2686050" cy="125538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2CA71B-2ACA-4DEE-95FD-5C8AA6931574}"/>
              </a:ext>
            </a:extLst>
          </p:cNvPr>
          <p:cNvSpPr/>
          <p:nvPr/>
        </p:nvSpPr>
        <p:spPr>
          <a:xfrm>
            <a:off x="1092200" y="4582585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b="1" dirty="0" err="1">
                <a:solidFill>
                  <a:schemeClr val="bg1"/>
                </a:solidFill>
              </a:rPr>
              <a:t>Fully-Connected</a:t>
            </a:r>
            <a:r>
              <a:rPr lang="tr-TR" b="1" dirty="0">
                <a:solidFill>
                  <a:schemeClr val="bg1"/>
                </a:solidFill>
              </a:rPr>
              <a:t> Layer</a:t>
            </a:r>
            <a:r>
              <a:rPr lang="tr-TR" dirty="0">
                <a:solidFill>
                  <a:schemeClr val="bg1"/>
                </a:solidFill>
              </a:rPr>
              <a:t>  Sınıflamada kullanılan Standart Sinir Ağı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F2D68C-917F-4D0C-8E8B-8B0D0321F1DF}"/>
              </a:ext>
            </a:extLst>
          </p:cNvPr>
          <p:cNvSpPr/>
          <p:nvPr/>
        </p:nvSpPr>
        <p:spPr>
          <a:xfrm>
            <a:off x="1092200" y="1404308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53DB4E-EEF6-4BF5-AB65-BF3F01695DC5}"/>
              </a:ext>
            </a:extLst>
          </p:cNvPr>
          <p:cNvSpPr/>
          <p:nvPr/>
        </p:nvSpPr>
        <p:spPr>
          <a:xfrm>
            <a:off x="4610100" y="2208842"/>
            <a:ext cx="2781300" cy="278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F7D4B2-5C42-4B8D-9B44-D6FFCE779411}"/>
              </a:ext>
            </a:extLst>
          </p:cNvPr>
          <p:cNvSpPr/>
          <p:nvPr/>
        </p:nvSpPr>
        <p:spPr>
          <a:xfrm>
            <a:off x="8502650" y="1404308"/>
            <a:ext cx="2686050" cy="1255384"/>
          </a:xfrm>
          <a:prstGeom prst="roundRect">
            <a:avLst>
              <a:gd name="adj" fmla="val 50000"/>
            </a:avLst>
          </a:prstGeom>
          <a:solidFill>
            <a:srgbClr val="07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A9A457-8529-486D-B09C-806683258232}"/>
              </a:ext>
            </a:extLst>
          </p:cNvPr>
          <p:cNvSpPr/>
          <p:nvPr/>
        </p:nvSpPr>
        <p:spPr>
          <a:xfrm>
            <a:off x="8682810" y="2980846"/>
            <a:ext cx="2686050" cy="125538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AB0BC29-3C86-436A-BA37-871EAACC46D1}"/>
              </a:ext>
            </a:extLst>
          </p:cNvPr>
          <p:cNvSpPr txBox="1"/>
          <p:nvPr/>
        </p:nvSpPr>
        <p:spPr>
          <a:xfrm>
            <a:off x="1147748" y="3196662"/>
            <a:ext cx="206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600" b="1" dirty="0" err="1">
                <a:solidFill>
                  <a:schemeClr val="bg1"/>
                </a:solidFill>
              </a:rPr>
              <a:t>Non-Linearity</a:t>
            </a:r>
            <a:r>
              <a:rPr lang="tr-TR" sz="1600" b="1" dirty="0">
                <a:solidFill>
                  <a:schemeClr val="bg1"/>
                </a:solidFill>
              </a:rPr>
              <a:t> Layer </a:t>
            </a:r>
            <a:r>
              <a:rPr lang="tr-TR" sz="1600" dirty="0">
                <a:solidFill>
                  <a:schemeClr val="bg1"/>
                </a:solidFill>
              </a:rPr>
              <a:t> Sisteme doğrusal olma yanlığın tanıtılması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50AD01D-4CD0-4E97-86C6-9210FF300D58}"/>
              </a:ext>
            </a:extLst>
          </p:cNvPr>
          <p:cNvSpPr txBox="1"/>
          <p:nvPr/>
        </p:nvSpPr>
        <p:spPr>
          <a:xfrm>
            <a:off x="1381062" y="1677860"/>
            <a:ext cx="206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600" b="1" dirty="0">
                <a:solidFill>
                  <a:schemeClr val="bg1"/>
                </a:solidFill>
              </a:rPr>
              <a:t>Convolutional Layer</a:t>
            </a:r>
            <a:r>
              <a:rPr lang="tr-TR" sz="1600" dirty="0">
                <a:solidFill>
                  <a:schemeClr val="bg1"/>
                </a:solidFill>
              </a:rPr>
              <a:t>  Özellikleri saptamak için kullanılır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8DCDA7-1221-4F37-B307-D66695EC57DF}"/>
              </a:ext>
            </a:extLst>
          </p:cNvPr>
          <p:cNvSpPr txBox="1"/>
          <p:nvPr/>
        </p:nvSpPr>
        <p:spPr>
          <a:xfrm>
            <a:off x="8812170" y="1431638"/>
            <a:ext cx="2067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600" b="1" dirty="0" err="1">
                <a:solidFill>
                  <a:schemeClr val="bg1"/>
                </a:solidFill>
              </a:rPr>
              <a:t>Pooling</a:t>
            </a:r>
            <a:r>
              <a:rPr lang="tr-TR" sz="1600" b="1" dirty="0">
                <a:solidFill>
                  <a:schemeClr val="bg1"/>
                </a:solidFill>
              </a:rPr>
              <a:t> (</a:t>
            </a:r>
            <a:r>
              <a:rPr lang="tr-TR" sz="1600" b="1" dirty="0" err="1">
                <a:solidFill>
                  <a:schemeClr val="bg1"/>
                </a:solidFill>
              </a:rPr>
              <a:t>Downsampling</a:t>
            </a:r>
            <a:r>
              <a:rPr lang="tr-TR" sz="1600" b="1" dirty="0">
                <a:solidFill>
                  <a:schemeClr val="bg1"/>
                </a:solidFill>
              </a:rPr>
              <a:t>) Layer </a:t>
            </a:r>
            <a:r>
              <a:rPr lang="tr-TR" sz="1600" dirty="0">
                <a:solidFill>
                  <a:schemeClr val="bg1"/>
                </a:solidFill>
              </a:rPr>
              <a:t>Ağırlık sayısını azaltır ve uygunluğu kontrol eder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D56978-6706-4B76-ADC3-CCB84BA10F0C}"/>
              </a:ext>
            </a:extLst>
          </p:cNvPr>
          <p:cNvSpPr txBox="1"/>
          <p:nvPr/>
        </p:nvSpPr>
        <p:spPr>
          <a:xfrm>
            <a:off x="9011381" y="3199968"/>
            <a:ext cx="206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1600" b="1" dirty="0" err="1">
                <a:solidFill>
                  <a:schemeClr val="bg1"/>
                </a:solidFill>
              </a:rPr>
              <a:t>Flattening</a:t>
            </a:r>
            <a:r>
              <a:rPr lang="tr-TR" sz="1600" b="1" dirty="0">
                <a:solidFill>
                  <a:schemeClr val="bg1"/>
                </a:solidFill>
              </a:rPr>
              <a:t> Layer </a:t>
            </a:r>
            <a:r>
              <a:rPr lang="tr-TR" sz="1600" dirty="0">
                <a:solidFill>
                  <a:schemeClr val="bg1"/>
                </a:solidFill>
              </a:rPr>
              <a:t> Klasik Sinir Ağı için verileri hazırlar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74D588-B338-4998-ACA4-3B9ADC3419E4}"/>
              </a:ext>
            </a:extLst>
          </p:cNvPr>
          <p:cNvSpPr txBox="1"/>
          <p:nvPr/>
        </p:nvSpPr>
        <p:spPr>
          <a:xfrm>
            <a:off x="4534379" y="3303877"/>
            <a:ext cx="29327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5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CNN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74679F57-1F08-46E3-B260-02B357B1EF27}"/>
              </a:ext>
            </a:extLst>
          </p:cNvPr>
          <p:cNvSpPr/>
          <p:nvPr/>
        </p:nvSpPr>
        <p:spPr>
          <a:xfrm rot="16200000">
            <a:off x="8106714" y="3159182"/>
            <a:ext cx="330200" cy="898190"/>
          </a:xfrm>
          <a:prstGeom prst="triangle">
            <a:avLst>
              <a:gd name="adj" fmla="val 705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3592DE-3E9E-477A-AE77-DF95203C0AF4}"/>
              </a:ext>
            </a:extLst>
          </p:cNvPr>
          <p:cNvSpPr txBox="1"/>
          <p:nvPr/>
        </p:nvSpPr>
        <p:spPr>
          <a:xfrm>
            <a:off x="1163899" y="226287"/>
            <a:ext cx="967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</a:rPr>
              <a:t>CNN’in Yapısı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502FAB-E97E-4643-8B54-D77C3B50E2A8}"/>
              </a:ext>
            </a:extLst>
          </p:cNvPr>
          <p:cNvSpPr txBox="1"/>
          <p:nvPr/>
        </p:nvSpPr>
        <p:spPr>
          <a:xfrm>
            <a:off x="4999909" y="2641860"/>
            <a:ext cx="1974967" cy="1886363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EVRİŞİMLİ    SİNİR   AĞLARI      </a:t>
            </a:r>
          </a:p>
        </p:txBody>
      </p:sp>
    </p:spTree>
    <p:extLst>
      <p:ext uri="{BB962C8B-B14F-4D97-AF65-F5344CB8AC3E}">
        <p14:creationId xmlns:p14="http://schemas.microsoft.com/office/powerpoint/2010/main" val="366633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4488" y="288489"/>
            <a:ext cx="12192000" cy="79260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Evrişimsel Sinir Ağlarının Mimarileri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CEDD89-FB95-4698-A951-8D667DAD61F7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AC6F6-116D-4971-9838-E43566A33F7B}"/>
              </a:ext>
            </a:extLst>
          </p:cNvPr>
          <p:cNvCxnSpPr/>
          <p:nvPr/>
        </p:nvCxnSpPr>
        <p:spPr>
          <a:xfrm flipV="1">
            <a:off x="9768435" y="980516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A7DE9A-E02E-4428-88E9-F0BCCAB02C1D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4486CC-CA76-4B10-B129-8499FDEA5FEA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0C365D8F-B51C-4EA5-AE51-77287C3CAC89}"/>
              </a:ext>
            </a:extLst>
          </p:cNvPr>
          <p:cNvSpPr/>
          <p:nvPr/>
        </p:nvSpPr>
        <p:spPr>
          <a:xfrm>
            <a:off x="204605" y="445430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F8524-0A4C-4E1C-9513-B1BD35631E5C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7CAE00-43F8-43C3-A3AA-0919566D1751}"/>
              </a:ext>
            </a:extLst>
          </p:cNvPr>
          <p:cNvSpPr/>
          <p:nvPr/>
        </p:nvSpPr>
        <p:spPr>
          <a:xfrm>
            <a:off x="11137798" y="2675349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E5775-A6BE-48EC-9AE3-DD1B8EB71F14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BB38F-1896-40FA-8156-C3F7EFC2A617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B46152-1512-46A0-AED5-FF1369FF6B36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208D6-BE11-4807-811F-CAEC097A7206}"/>
              </a:ext>
            </a:extLst>
          </p:cNvPr>
          <p:cNvSpPr txBox="1"/>
          <p:nvPr/>
        </p:nvSpPr>
        <p:spPr>
          <a:xfrm>
            <a:off x="1134176" y="4862504"/>
            <a:ext cx="227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Convolution+Relu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CE8A56-B8EA-4DE1-B294-EAB2B1FDEC14}"/>
              </a:ext>
            </a:extLst>
          </p:cNvPr>
          <p:cNvSpPr txBox="1"/>
          <p:nvPr/>
        </p:nvSpPr>
        <p:spPr>
          <a:xfrm>
            <a:off x="10137465" y="1934036"/>
            <a:ext cx="200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cs typeface="Arial" pitchFamily="34" charset="0"/>
              </a:rPr>
              <a:t>Softmax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AB37D3-FFD6-4670-A108-58560521A2FC}"/>
              </a:ext>
            </a:extLst>
          </p:cNvPr>
          <p:cNvSpPr txBox="1"/>
          <p:nvPr/>
        </p:nvSpPr>
        <p:spPr>
          <a:xfrm>
            <a:off x="5975704" y="3490946"/>
            <a:ext cx="2000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Flatten 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DD5444-D5D0-4D54-988D-E267209DDCCA}"/>
              </a:ext>
            </a:extLst>
          </p:cNvPr>
          <p:cNvSpPr txBox="1"/>
          <p:nvPr/>
        </p:nvSpPr>
        <p:spPr>
          <a:xfrm>
            <a:off x="8073485" y="2970425"/>
            <a:ext cx="227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Fully connected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DEF2B6-DBC3-4F46-962B-1828454156F9}"/>
              </a:ext>
            </a:extLst>
          </p:cNvPr>
          <p:cNvSpPr txBox="1"/>
          <p:nvPr/>
        </p:nvSpPr>
        <p:spPr>
          <a:xfrm>
            <a:off x="5790434" y="5718466"/>
            <a:ext cx="137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pooling 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1752A-9CE8-4D52-BB83-29A27EBEA44F}"/>
              </a:ext>
            </a:extLst>
          </p:cNvPr>
          <p:cNvSpPr txBox="1"/>
          <p:nvPr/>
        </p:nvSpPr>
        <p:spPr>
          <a:xfrm>
            <a:off x="7865686" y="5220766"/>
            <a:ext cx="137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pooling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F8FF07-288F-40E4-BDD3-A9A222BBEAC0}"/>
              </a:ext>
            </a:extLst>
          </p:cNvPr>
          <p:cNvSpPr txBox="1"/>
          <p:nvPr/>
        </p:nvSpPr>
        <p:spPr>
          <a:xfrm>
            <a:off x="1382309" y="1951160"/>
            <a:ext cx="218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Feature Learning</a:t>
            </a:r>
            <a:endParaRPr lang="tr-TR" altLang="ko-KR" sz="20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tr-TR" altLang="ko-KR" sz="2000" b="1" dirty="0">
                <a:solidFill>
                  <a:schemeClr val="bg1"/>
                </a:solidFill>
                <a:cs typeface="Arial" pitchFamily="34" charset="0"/>
              </a:rPr>
              <a:t>Özellik Öğrenimi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62280B5C-AB49-4696-8C67-E38EC738001F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FEA9DA39-09F0-484A-A419-03A10F52A4EA}"/>
              </a:ext>
            </a:extLst>
          </p:cNvPr>
          <p:cNvSpPr/>
          <p:nvPr/>
        </p:nvSpPr>
        <p:spPr>
          <a:xfrm rot="10457030">
            <a:off x="622165" y="2740662"/>
            <a:ext cx="4727967" cy="2257345"/>
          </a:xfrm>
          <a:prstGeom prst="arc">
            <a:avLst>
              <a:gd name="adj1" fmla="val 21213632"/>
              <a:gd name="adj2" fmla="val 10468600"/>
            </a:avLst>
          </a:prstGeom>
          <a:ln w="12700">
            <a:solidFill>
              <a:schemeClr val="bg1"/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1" name="Straight Connector 2">
            <a:extLst>
              <a:ext uri="{FF2B5EF4-FFF2-40B4-BE49-F238E27FC236}">
                <a16:creationId xmlns:a16="http://schemas.microsoft.com/office/drawing/2014/main" id="{94229307-0844-40FE-B5DA-659F0C3B5C89}"/>
              </a:ext>
            </a:extLst>
          </p:cNvPr>
          <p:cNvCxnSpPr/>
          <p:nvPr/>
        </p:nvCxnSpPr>
        <p:spPr>
          <a:xfrm flipV="1">
            <a:off x="3170467" y="3106207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7">
            <a:extLst>
              <a:ext uri="{FF2B5EF4-FFF2-40B4-BE49-F238E27FC236}">
                <a16:creationId xmlns:a16="http://schemas.microsoft.com/office/drawing/2014/main" id="{86C55028-E586-4A91-9EAF-7DE32B0287BE}"/>
              </a:ext>
            </a:extLst>
          </p:cNvPr>
          <p:cNvSpPr/>
          <p:nvPr/>
        </p:nvSpPr>
        <p:spPr>
          <a:xfrm>
            <a:off x="4519473" y="4922168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C7664E55-814A-4941-BDBC-CB8EC87D1EB4}"/>
              </a:ext>
            </a:extLst>
          </p:cNvPr>
          <p:cNvSpPr txBox="1"/>
          <p:nvPr/>
        </p:nvSpPr>
        <p:spPr>
          <a:xfrm>
            <a:off x="3336030" y="4119494"/>
            <a:ext cx="220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Convolution+Relu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Arc 59">
            <a:extLst>
              <a:ext uri="{FF2B5EF4-FFF2-40B4-BE49-F238E27FC236}">
                <a16:creationId xmlns:a16="http://schemas.microsoft.com/office/drawing/2014/main" id="{04AA1735-EFC0-480C-9BC0-486A6414DD92}"/>
              </a:ext>
            </a:extLst>
          </p:cNvPr>
          <p:cNvSpPr/>
          <p:nvPr/>
        </p:nvSpPr>
        <p:spPr>
          <a:xfrm rot="10457030">
            <a:off x="5709501" y="1521202"/>
            <a:ext cx="4727967" cy="2257345"/>
          </a:xfrm>
          <a:prstGeom prst="arc">
            <a:avLst>
              <a:gd name="adj1" fmla="val 21213632"/>
              <a:gd name="adj2" fmla="val 10468600"/>
            </a:avLst>
          </a:prstGeom>
          <a:ln w="12700">
            <a:solidFill>
              <a:schemeClr val="bg1"/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34064FB6-9627-4E81-9E38-2E9D8839DE52}"/>
              </a:ext>
            </a:extLst>
          </p:cNvPr>
          <p:cNvSpPr txBox="1"/>
          <p:nvPr/>
        </p:nvSpPr>
        <p:spPr>
          <a:xfrm>
            <a:off x="6849521" y="1880516"/>
            <a:ext cx="218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Classification</a:t>
            </a:r>
            <a:endParaRPr lang="tr-TR" altLang="ko-KR" sz="20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tr-TR" altLang="ko-KR" sz="2000" b="1" dirty="0">
                <a:solidFill>
                  <a:schemeClr val="bg1"/>
                </a:solidFill>
                <a:cs typeface="Arial" pitchFamily="34" charset="0"/>
              </a:rPr>
              <a:t>Sınıflandırma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Round Same Side Corner Rectangle 11">
            <a:extLst>
              <a:ext uri="{FF2B5EF4-FFF2-40B4-BE49-F238E27FC236}">
                <a16:creationId xmlns:a16="http://schemas.microsoft.com/office/drawing/2014/main" id="{6EE2CAEF-12A8-4E64-9C35-E6A6150EB511}"/>
              </a:ext>
            </a:extLst>
          </p:cNvPr>
          <p:cNvSpPr/>
          <p:nvPr/>
        </p:nvSpPr>
        <p:spPr>
          <a:xfrm rot="9900000">
            <a:off x="9990121" y="4444566"/>
            <a:ext cx="811523" cy="59271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1DE1DDC0-E592-40EF-9942-42DFF6ABEF57}"/>
              </a:ext>
            </a:extLst>
          </p:cNvPr>
          <p:cNvSpPr txBox="1"/>
          <p:nvPr/>
        </p:nvSpPr>
        <p:spPr>
          <a:xfrm>
            <a:off x="10203380" y="4680936"/>
            <a:ext cx="2000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RELU: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Rectified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Linear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Unit</a:t>
            </a:r>
            <a:endParaRPr lang="tr-TR" sz="2000" dirty="0">
              <a:solidFill>
                <a:schemeClr val="bg1"/>
              </a:solidFill>
            </a:endParaRPr>
          </a:p>
          <a:p>
            <a:pPr algn="ctr"/>
            <a:r>
              <a:rPr lang="tr-TR" sz="2000" dirty="0">
                <a:solidFill>
                  <a:schemeClr val="bg1"/>
                </a:solidFill>
              </a:rPr>
              <a:t>Doğrultulmuş Doğrusal Birim</a:t>
            </a: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96841031-6E68-4BC7-BC79-F12D3298EDE8}"/>
              </a:ext>
            </a:extLst>
          </p:cNvPr>
          <p:cNvSpPr txBox="1"/>
          <p:nvPr/>
        </p:nvSpPr>
        <p:spPr>
          <a:xfrm>
            <a:off x="1132041" y="4489214"/>
            <a:ext cx="227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000" b="1" dirty="0" err="1">
                <a:solidFill>
                  <a:schemeClr val="bg1"/>
                </a:solidFill>
                <a:cs typeface="Arial" pitchFamily="34" charset="0"/>
              </a:rPr>
              <a:t>Evrişim+DDB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BC955CA4-7D98-4BD8-9760-BD8C64485271}"/>
              </a:ext>
            </a:extLst>
          </p:cNvPr>
          <p:cNvSpPr txBox="1"/>
          <p:nvPr/>
        </p:nvSpPr>
        <p:spPr>
          <a:xfrm>
            <a:off x="3607299" y="3745692"/>
            <a:ext cx="2274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000" b="1" dirty="0" err="1">
                <a:solidFill>
                  <a:schemeClr val="bg1"/>
                </a:solidFill>
                <a:cs typeface="Arial" pitchFamily="34" charset="0"/>
              </a:rPr>
              <a:t>Evrişim+DDB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267F3DFB-B633-44FD-856C-B7D81ADFDA12}"/>
              </a:ext>
            </a:extLst>
          </p:cNvPr>
          <p:cNvSpPr txBox="1"/>
          <p:nvPr/>
        </p:nvSpPr>
        <p:spPr>
          <a:xfrm>
            <a:off x="5991912" y="3100821"/>
            <a:ext cx="2000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3200" b="1" dirty="0">
                <a:solidFill>
                  <a:schemeClr val="bg1"/>
                </a:solidFill>
                <a:cs typeface="Arial" pitchFamily="34" charset="0"/>
              </a:rPr>
              <a:t>Düzeltir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49063409-94D8-4695-95EE-B0E40CB152F2}"/>
              </a:ext>
            </a:extLst>
          </p:cNvPr>
          <p:cNvSpPr txBox="1"/>
          <p:nvPr/>
        </p:nvSpPr>
        <p:spPr>
          <a:xfrm>
            <a:off x="8081582" y="2630461"/>
            <a:ext cx="227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ko-KR" sz="2400" b="1" dirty="0">
                <a:solidFill>
                  <a:schemeClr val="bg1"/>
                </a:solidFill>
                <a:cs typeface="Arial" pitchFamily="34" charset="0"/>
              </a:rPr>
              <a:t>Tamamen bağlı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A113264-B9DB-4ACD-99D5-6CA989BF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2" y="787355"/>
            <a:ext cx="4202472" cy="3069411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715BEB09-0063-49B7-8C3E-B75583DE37EA}"/>
              </a:ext>
            </a:extLst>
          </p:cNvPr>
          <p:cNvSpPr/>
          <p:nvPr/>
        </p:nvSpPr>
        <p:spPr>
          <a:xfrm>
            <a:off x="746555" y="195008"/>
            <a:ext cx="3139321" cy="52322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Convolutional Layer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638054C-3065-402F-AB06-D2D0FA7C8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8811"/>
            <a:ext cx="5120399" cy="3193626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807DCA6F-AAAF-40AF-9349-BF2B360F303A}"/>
              </a:ext>
            </a:extLst>
          </p:cNvPr>
          <p:cNvSpPr/>
          <p:nvPr/>
        </p:nvSpPr>
        <p:spPr>
          <a:xfrm>
            <a:off x="6608161" y="218063"/>
            <a:ext cx="4352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Yüksek Seviye Perspektif</a:t>
            </a:r>
          </a:p>
        </p:txBody>
      </p:sp>
      <p:pic>
        <p:nvPicPr>
          <p:cNvPr id="7" name="Resim 6" descr="fotoğraf, oyuncu, adam, eski içeren bir resim&#10;&#10;Açıklama otomatik olarak oluşturuldu">
            <a:extLst>
              <a:ext uri="{FF2B5EF4-FFF2-40B4-BE49-F238E27FC236}">
                <a16:creationId xmlns:a16="http://schemas.microsoft.com/office/drawing/2014/main" id="{98A9566D-47AB-43E7-94FB-A6FD46120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00" y="4332157"/>
            <a:ext cx="7830113" cy="2525843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FD3BB2D6-421A-4F59-BD0A-1C4EBE15671E}"/>
              </a:ext>
            </a:extLst>
          </p:cNvPr>
          <p:cNvSpPr/>
          <p:nvPr/>
        </p:nvSpPr>
        <p:spPr>
          <a:xfrm>
            <a:off x="-2187938" y="4993632"/>
            <a:ext cx="9008309" cy="830997"/>
          </a:xfrm>
          <a:prstGeom prst="rect">
            <a:avLst/>
          </a:prstGeom>
        </p:spPr>
        <p:txBody>
          <a:bodyPr wrap="square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tr-TR" sz="48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Non-linearity</a:t>
            </a:r>
            <a:r>
              <a:rPr lang="tr-TR" sz="4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Doğrusal olmayan</a:t>
            </a:r>
          </a:p>
        </p:txBody>
      </p:sp>
    </p:spTree>
    <p:extLst>
      <p:ext uri="{BB962C8B-B14F-4D97-AF65-F5344CB8AC3E}">
        <p14:creationId xmlns:p14="http://schemas.microsoft.com/office/powerpoint/2010/main" val="188260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Yer Tutucusu 3">
            <a:extLst>
              <a:ext uri="{FF2B5EF4-FFF2-40B4-BE49-F238E27FC236}">
                <a16:creationId xmlns:a16="http://schemas.microsoft.com/office/drawing/2014/main" id="{B72D7273-6B4E-474C-BBBB-51A4BB5F0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r="1" b="10499"/>
          <a:stretch/>
        </p:blipFill>
        <p:spPr>
          <a:xfrm>
            <a:off x="254612" y="111372"/>
            <a:ext cx="11167447" cy="316388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D3CEAC8-134C-4024-84F4-E701FFB84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60" y="3694116"/>
            <a:ext cx="5278699" cy="232238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057CA2D-6623-44F8-9C28-76DADFD98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1" y="3582743"/>
            <a:ext cx="2677874" cy="2677874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555AD86A-960B-4CA5-9D6A-7CD8D7D13B22}"/>
              </a:ext>
            </a:extLst>
          </p:cNvPr>
          <p:cNvSpPr/>
          <p:nvPr/>
        </p:nvSpPr>
        <p:spPr>
          <a:xfrm>
            <a:off x="2088630" y="3975265"/>
            <a:ext cx="39600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katmanın görevi, son ve en önemli katman olan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Layer’ın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girişindeki verileri hazırlamaktır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B8A9F2-7D85-4591-B1CD-CDF06E787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7" y="1964749"/>
            <a:ext cx="5077738" cy="4263998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920970A8-54BC-4CCB-83F1-4BA2098F554C}"/>
              </a:ext>
            </a:extLst>
          </p:cNvPr>
          <p:cNvSpPr/>
          <p:nvPr/>
        </p:nvSpPr>
        <p:spPr>
          <a:xfrm>
            <a:off x="2144677" y="727375"/>
            <a:ext cx="7844536" cy="1237374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tr-TR" sz="6600" b="1" dirty="0" err="1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Fully</a:t>
            </a:r>
            <a:r>
              <a:rPr lang="tr-TR" sz="6600" b="1" dirty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tr-TR" sz="6600" b="1" dirty="0" err="1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Connected</a:t>
            </a:r>
            <a:r>
              <a:rPr lang="tr-TR" sz="6600" b="1" dirty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Layer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7719518-8E6A-42F8-B983-257FE30FFA68}"/>
              </a:ext>
            </a:extLst>
          </p:cNvPr>
          <p:cNvSpPr/>
          <p:nvPr/>
        </p:nvSpPr>
        <p:spPr>
          <a:xfrm>
            <a:off x="2314724" y="2080432"/>
            <a:ext cx="4137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Bu katman </a:t>
            </a:r>
            <a:r>
              <a:rPr lang="tr-TR" sz="3600" dirty="0" err="1">
                <a:solidFill>
                  <a:schemeClr val="bg1"/>
                </a:solidFill>
              </a:rPr>
              <a:t>ConvNet’in</a:t>
            </a:r>
            <a:r>
              <a:rPr lang="tr-TR" sz="3600" dirty="0">
                <a:solidFill>
                  <a:schemeClr val="bg1"/>
                </a:solidFill>
              </a:rPr>
              <a:t> son ve en önemli katmanıdır. 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32B00B3-4D60-47E8-BC65-74182D5B9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2079394"/>
            <a:ext cx="2134842" cy="2017354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1B333C06-72E3-4512-8ADE-4051AFD0009A}"/>
              </a:ext>
            </a:extLst>
          </p:cNvPr>
          <p:cNvSpPr/>
          <p:nvPr/>
        </p:nvSpPr>
        <p:spPr>
          <a:xfrm>
            <a:off x="60280" y="4893251"/>
            <a:ext cx="6221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Verileri </a:t>
            </a:r>
            <a:r>
              <a:rPr lang="tr-TR" sz="3600" dirty="0" err="1">
                <a:solidFill>
                  <a:schemeClr val="bg1"/>
                </a:solidFill>
              </a:rPr>
              <a:t>Flattening</a:t>
            </a:r>
            <a:r>
              <a:rPr lang="tr-TR" sz="3600" dirty="0">
                <a:solidFill>
                  <a:schemeClr val="bg1"/>
                </a:solidFill>
              </a:rPr>
              <a:t> işleminden alır ve Sinir ağı yoluyla öğrenme işlemini geçekleştirir.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19292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60C5D6D4-EDF8-4A6E-B139-C57FD700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99889"/>
              </p:ext>
            </p:extLst>
          </p:nvPr>
        </p:nvGraphicFramePr>
        <p:xfrm>
          <a:off x="813216" y="1034248"/>
          <a:ext cx="10565568" cy="562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856">
                  <a:extLst>
                    <a:ext uri="{9D8B030D-6E8A-4147-A177-3AD203B41FA5}">
                      <a16:colId xmlns:a16="http://schemas.microsoft.com/office/drawing/2014/main" val="3398357336"/>
                    </a:ext>
                  </a:extLst>
                </a:gridCol>
                <a:gridCol w="3507850">
                  <a:extLst>
                    <a:ext uri="{9D8B030D-6E8A-4147-A177-3AD203B41FA5}">
                      <a16:colId xmlns:a16="http://schemas.microsoft.com/office/drawing/2014/main" val="930966788"/>
                    </a:ext>
                  </a:extLst>
                </a:gridCol>
                <a:gridCol w="3535862">
                  <a:extLst>
                    <a:ext uri="{9D8B030D-6E8A-4147-A177-3AD203B41FA5}">
                      <a16:colId xmlns:a16="http://schemas.microsoft.com/office/drawing/2014/main" val="3697208543"/>
                    </a:ext>
                  </a:extLst>
                </a:gridCol>
              </a:tblGrid>
              <a:tr h="73086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İSMİ</a:t>
                      </a:r>
                    </a:p>
                    <a:p>
                      <a:pPr algn="ctr"/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DİL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CNN DESTEĞİ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523019"/>
                  </a:ext>
                </a:extLst>
              </a:tr>
              <a:tr h="916596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 err="1"/>
                        <a:t>Keras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 err="1"/>
                        <a:t>Python</a:t>
                      </a:r>
                      <a:r>
                        <a:rPr lang="tr-TR" dirty="0"/>
                        <a:t>, 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Evet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590957"/>
                  </a:ext>
                </a:extLst>
              </a:tr>
              <a:tr h="977168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 err="1"/>
                        <a:t>PyToch</a:t>
                      </a:r>
                      <a:endParaRPr lang="tr-T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 err="1"/>
                        <a:t>Python</a:t>
                      </a:r>
                      <a:r>
                        <a:rPr lang="tr-TR" dirty="0"/>
                        <a:t>, C++, Julia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Evet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47928"/>
                  </a:ext>
                </a:extLst>
              </a:tr>
              <a:tr h="1357749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 err="1"/>
                        <a:t>TensorFlow</a:t>
                      </a:r>
                      <a:endParaRPr lang="tr-T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Python</a:t>
                      </a:r>
                      <a:r>
                        <a:rPr lang="tr-TR" dirty="0"/>
                        <a:t>(</a:t>
                      </a:r>
                      <a:r>
                        <a:rPr lang="tr-TR" dirty="0" err="1"/>
                        <a:t>Keras</a:t>
                      </a:r>
                      <a:r>
                        <a:rPr lang="tr-TR" dirty="0"/>
                        <a:t>), C/C++, Julia, R, Java, Swift, </a:t>
                      </a:r>
                      <a:r>
                        <a:rPr lang="tr-TR" dirty="0" err="1"/>
                        <a:t>Go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JavaScript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Evet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27592"/>
                  </a:ext>
                </a:extLst>
              </a:tr>
              <a:tr h="1376607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 err="1"/>
                        <a:t>Apache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MXNet</a:t>
                      </a:r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Python</a:t>
                      </a:r>
                      <a:r>
                        <a:rPr lang="tr-TR" dirty="0"/>
                        <a:t>, C++, Julia, R, Java, Swift, </a:t>
                      </a:r>
                      <a:r>
                        <a:rPr lang="tr-TR" dirty="0" err="1"/>
                        <a:t>Go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JavaScript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Matlab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Scala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Perl</a:t>
                      </a:r>
                      <a:r>
                        <a:rPr lang="tr-TR" dirty="0"/>
                        <a:t>, </a:t>
                      </a:r>
                      <a:r>
                        <a:rPr lang="tr-TR" dirty="0" err="1"/>
                        <a:t>Clojure</a:t>
                      </a:r>
                      <a:endParaRPr lang="tr-TR" dirty="0"/>
                    </a:p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  <a:p>
                      <a:pPr algn="ctr"/>
                      <a:endParaRPr lang="tr-TR" dirty="0"/>
                    </a:p>
                    <a:p>
                      <a:pPr algn="ctr"/>
                      <a:r>
                        <a:rPr lang="tr-TR" dirty="0"/>
                        <a:t>Evet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024164"/>
                  </a:ext>
                </a:extLst>
              </a:tr>
            </a:tbl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9FD9CF44-66A7-4BD8-9F2E-93E028541EBB}"/>
              </a:ext>
            </a:extLst>
          </p:cNvPr>
          <p:cNvSpPr txBox="1"/>
          <p:nvPr/>
        </p:nvSpPr>
        <p:spPr>
          <a:xfrm>
            <a:off x="813216" y="194799"/>
            <a:ext cx="1056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Proje için uygulama aşaması ve platform seçimi</a:t>
            </a:r>
          </a:p>
        </p:txBody>
      </p:sp>
    </p:spTree>
    <p:extLst>
      <p:ext uri="{BB962C8B-B14F-4D97-AF65-F5344CB8AC3E}">
        <p14:creationId xmlns:p14="http://schemas.microsoft.com/office/powerpoint/2010/main" val="90278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F2D014C3F33B0148BBD55BD2E30514B7" ma:contentTypeVersion="2" ma:contentTypeDescription="Yeni belge oluşturun." ma:contentTypeScope="" ma:versionID="6d653643dcdf6f6f3584e825d24bb643">
  <xsd:schema xmlns:xsd="http://www.w3.org/2001/XMLSchema" xmlns:xs="http://www.w3.org/2001/XMLSchema" xmlns:p="http://schemas.microsoft.com/office/2006/metadata/properties" xmlns:ns3="cd2faaa3-de2a-4955-b37f-01b1a953ec2c" targetNamespace="http://schemas.microsoft.com/office/2006/metadata/properties" ma:root="true" ma:fieldsID="77e78c7eea3fef0c10b10b41f6e613e9" ns3:_="">
    <xsd:import namespace="cd2faaa3-de2a-4955-b37f-01b1a953ec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faaa3-de2a-4955-b37f-01b1a953e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EFB26F-F2F3-4A58-AB69-47755B797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faaa3-de2a-4955-b37f-01b1a953ec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5B7F57-4DBC-41F2-97E5-AAE65CDB9C45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d2faaa3-de2a-4955-b37f-01b1a953ec2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B2EA0D-1C37-42F1-B8FC-46D96D639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538</Words>
  <Application>Microsoft Office PowerPoint</Application>
  <PresentationFormat>Geniş ekran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Noto Sans</vt:lpstr>
      <vt:lpstr>Open Sans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guzel</dc:creator>
  <cp:lastModifiedBy>kursat guzel</cp:lastModifiedBy>
  <cp:revision>8</cp:revision>
  <dcterms:created xsi:type="dcterms:W3CDTF">2021-01-17T10:19:27Z</dcterms:created>
  <dcterms:modified xsi:type="dcterms:W3CDTF">2021-01-17T15:45:24Z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0x010100F2D014C3F33B0148BBD55BD2E30514B7</vt:lpwstr>
  </property>
</Properties>
</file>